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6" r:id="rId3"/>
    <p:sldId id="258" r:id="rId4"/>
    <p:sldId id="310" r:id="rId5"/>
    <p:sldId id="298" r:id="rId6"/>
    <p:sldId id="299" r:id="rId7"/>
    <p:sldId id="278" r:id="rId8"/>
    <p:sldId id="281" r:id="rId9"/>
    <p:sldId id="304" r:id="rId10"/>
    <p:sldId id="303" r:id="rId11"/>
    <p:sldId id="301" r:id="rId12"/>
    <p:sldId id="284" r:id="rId13"/>
    <p:sldId id="318" r:id="rId14"/>
    <p:sldId id="320" r:id="rId15"/>
    <p:sldId id="319" r:id="rId16"/>
    <p:sldId id="305" r:id="rId17"/>
    <p:sldId id="311" r:id="rId18"/>
    <p:sldId id="285" r:id="rId19"/>
    <p:sldId id="291" r:id="rId20"/>
    <p:sldId id="307" r:id="rId21"/>
    <p:sldId id="290" r:id="rId22"/>
    <p:sldId id="312" r:id="rId23"/>
    <p:sldId id="308" r:id="rId24"/>
    <p:sldId id="313" r:id="rId25"/>
    <p:sldId id="314" r:id="rId26"/>
    <p:sldId id="316" r:id="rId27"/>
    <p:sldId id="315" r:id="rId28"/>
    <p:sldId id="292" r:id="rId29"/>
    <p:sldId id="287" r:id="rId30"/>
    <p:sldId id="297" r:id="rId31"/>
    <p:sldId id="30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96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3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0.wmf"/><Relationship Id="rId2" Type="http://schemas.openxmlformats.org/officeDocument/2006/relationships/image" Target="../media/image11.wmf"/><Relationship Id="rId1" Type="http://schemas.openxmlformats.org/officeDocument/2006/relationships/image" Target="../media/image3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6.wmf"/><Relationship Id="rId1" Type="http://schemas.openxmlformats.org/officeDocument/2006/relationships/image" Target="../media/image5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2.wmf"/><Relationship Id="rId5" Type="http://schemas.openxmlformats.org/officeDocument/2006/relationships/image" Target="../media/image16.wmf"/><Relationship Id="rId4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397-E9CB-46ED-B52C-DE2337099559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E6202-ED10-447B-847F-DC2C511AE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D32B7-5ED5-4377-9812-8515221DE9D2}" type="datetimeFigureOut">
              <a:rPr lang="en-US" smtClean="0"/>
              <a:pPr/>
              <a:t>17-Dec-21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18844-D027-4393-B2DD-CD98F59A9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18844-D027-4393-B2DD-CD98F59A958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BAC76-20A8-402C-AF2B-456A906B743B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CB3B-9A61-4A32-BA08-8490B35E3246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58F-AE71-47A2-B9EB-DF54D733D667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BB0A-B108-40F7-9193-9C4B58669E9D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2C6D-ADA6-407A-91BD-99D3C07BBD65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7E24-CF2B-4C8F-A358-1DCA5D0ED677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C106-3B99-4D01-B5BE-8043C3FD0659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3947-3A01-4EB1-8BD7-90CC03A519A3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5012-A101-4969-8F50-AE71A067F44F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349-3F7B-4C06-8F9F-49F216B709E7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EF8C-BB87-455D-ACFD-68D424F4E234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D62B5-BF81-4209-BCBA-B3572A1404B9}" type="datetime1">
              <a:rPr lang="en-US" smtClean="0"/>
              <a:pPr/>
              <a:t>17-Dec-21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0B13-A1EE-4BFC-8590-A762252D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3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sisfun.com/algebra/partial-fractions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png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6764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Signals and Systems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667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Lectures # 13 and # 14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32004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Laplace Transform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3962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Prepared by: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24200" y="44958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Dr. Mohammed Refaey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844675" y="1066800"/>
          <a:ext cx="4827588" cy="442913"/>
        </p:xfrm>
        <a:graphic>
          <a:graphicData uri="http://schemas.openxmlformats.org/presentationml/2006/ole">
            <p:oleObj spid="_x0000_s59394" name="Equation" r:id="rId3" imgW="1866600" imgH="228600" progId="">
              <p:embed/>
            </p:oleObj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/>
        </p:nvGraphicFramePr>
        <p:xfrm>
          <a:off x="1435100" y="1579563"/>
          <a:ext cx="6108700" cy="935037"/>
        </p:xfrm>
        <a:graphic>
          <a:graphicData uri="http://schemas.openxmlformats.org/presentationml/2006/ole">
            <p:oleObj spid="_x0000_s59395" name="Equation" r:id="rId4" imgW="2361960" imgH="482400" progId="">
              <p:embed/>
            </p:oleObj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644525" y="2438400"/>
          <a:ext cx="7094538" cy="762000"/>
        </p:xfrm>
        <a:graphic>
          <a:graphicData uri="http://schemas.openxmlformats.org/presentationml/2006/ole">
            <p:oleObj spid="_x0000_s59396" name="Equation" r:id="rId5" imgW="2743200" imgH="393480" progId="">
              <p:embed/>
            </p:oleObj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617538" y="3200400"/>
          <a:ext cx="7456487" cy="2362200"/>
        </p:xfrm>
        <a:graphic>
          <a:graphicData uri="http://schemas.openxmlformats.org/presentationml/2006/ole">
            <p:oleObj spid="_x0000_s59397" name="Equation" r:id="rId6" imgW="2882880" imgH="1282680" progId="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400" y="6096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Example 4</a:t>
            </a:r>
            <a:r>
              <a:rPr lang="en-US" sz="2000" b="1" dirty="0" smtClean="0"/>
              <a:t>: compute the Laplace transform of the signal   </a:t>
            </a:r>
            <a:endParaRPr lang="en-US" sz="2000" b="1" baseline="-25000" dirty="0"/>
          </a:p>
        </p:txBody>
      </p:sp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57150" y="5607050"/>
          <a:ext cx="9010650" cy="817563"/>
        </p:xfrm>
        <a:graphic>
          <a:graphicData uri="http://schemas.openxmlformats.org/presentationml/2006/ole">
            <p:oleObj spid="_x0000_s59398" name="Equation" r:id="rId7" imgW="5105160" imgH="4442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687638" y="1754187"/>
          <a:ext cx="4627562" cy="836613"/>
        </p:xfrm>
        <a:graphic>
          <a:graphicData uri="http://schemas.openxmlformats.org/presentationml/2006/ole">
            <p:oleObj spid="_x0000_s57346" name="Equation" r:id="rId3" imgW="2286000" imgH="431640" progId="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6200" y="609600"/>
            <a:ext cx="8991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Laplace Transform (</a:t>
            </a:r>
            <a:r>
              <a:rPr lang="en-US" sz="2000" b="1" dirty="0" smtClean="0">
                <a:latin typeface="Kunstler Script" pitchFamily="66" charset="0"/>
              </a:rPr>
              <a:t>L </a:t>
            </a:r>
            <a:r>
              <a:rPr lang="en-US" sz="2000" b="1" dirty="0" smtClean="0"/>
              <a:t>) is rational for linear combination of real and complex exponential signals, also for LTI systems specified in terms of linear constant-coefficient differential equations. 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Rational  </a:t>
            </a:r>
            <a:r>
              <a:rPr lang="en-US" sz="2000" b="1" dirty="0" smtClean="0">
                <a:latin typeface="Kunstler Script" pitchFamily="66" charset="0"/>
              </a:rPr>
              <a:t>L     </a:t>
            </a:r>
            <a:r>
              <a:rPr lang="en-US" sz="2000" b="1" dirty="0" smtClean="0"/>
              <a:t>means 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For rational </a:t>
            </a:r>
            <a:r>
              <a:rPr lang="en-US" sz="2000" b="1" dirty="0" smtClean="0">
                <a:latin typeface="Kunstler Script" pitchFamily="66" charset="0"/>
              </a:rPr>
              <a:t>L</a:t>
            </a:r>
            <a:r>
              <a:rPr lang="en-US" sz="2000" b="1" dirty="0" smtClean="0"/>
              <a:t>   : </a:t>
            </a:r>
            <a:r>
              <a:rPr lang="en-US" sz="2000" b="1" dirty="0" smtClean="0">
                <a:solidFill>
                  <a:schemeClr val="accent3"/>
                </a:solidFill>
              </a:rPr>
              <a:t>Roots of </a:t>
            </a:r>
            <a:r>
              <a:rPr lang="en-US" sz="2000" b="1" i="1" dirty="0" smtClean="0">
                <a:solidFill>
                  <a:schemeClr val="accent3"/>
                </a:solidFill>
              </a:rPr>
              <a:t>N(s)</a:t>
            </a:r>
            <a:r>
              <a:rPr lang="en-US" sz="2000" b="1" dirty="0" smtClean="0">
                <a:solidFill>
                  <a:schemeClr val="accent3"/>
                </a:solidFill>
              </a:rPr>
              <a:t> are called </a:t>
            </a:r>
            <a:r>
              <a:rPr lang="en-US" sz="2000" b="1" dirty="0" smtClean="0">
                <a:solidFill>
                  <a:srgbClr val="00B0F0"/>
                </a:solidFill>
              </a:rPr>
              <a:t>Zeros</a:t>
            </a:r>
            <a:r>
              <a:rPr lang="en-US" sz="2000" b="1" dirty="0" smtClean="0"/>
              <a:t> and </a:t>
            </a:r>
            <a:r>
              <a:rPr lang="en-US" sz="2000" b="1" dirty="0" smtClean="0">
                <a:solidFill>
                  <a:schemeClr val="accent3"/>
                </a:solidFill>
              </a:rPr>
              <a:t>Roots of </a:t>
            </a:r>
            <a:r>
              <a:rPr lang="en-US" sz="2000" b="1" i="1" dirty="0" smtClean="0">
                <a:solidFill>
                  <a:schemeClr val="accent3"/>
                </a:solidFill>
              </a:rPr>
              <a:t>D(s)</a:t>
            </a:r>
            <a:r>
              <a:rPr lang="en-US" sz="2000" b="1" dirty="0" smtClean="0">
                <a:solidFill>
                  <a:schemeClr val="accent3"/>
                </a:solidFill>
              </a:rPr>
              <a:t> are called </a:t>
            </a:r>
            <a:r>
              <a:rPr lang="en-US" sz="2000" b="1" dirty="0" smtClean="0">
                <a:solidFill>
                  <a:srgbClr val="00B0F0"/>
                </a:solidFill>
              </a:rPr>
              <a:t>Poles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 convenient way of describing the   </a:t>
            </a:r>
            <a:r>
              <a:rPr lang="en-US" sz="2000" b="1" dirty="0" smtClean="0">
                <a:latin typeface="Kunstler Script" pitchFamily="66" charset="0"/>
              </a:rPr>
              <a:t>L  </a:t>
            </a:r>
            <a:r>
              <a:rPr lang="en-US" sz="2000" b="1" dirty="0" smtClean="0"/>
              <a:t>   is to mark the locations of Zeros and Poles in S-Plane and indicating the </a:t>
            </a:r>
            <a:r>
              <a:rPr lang="en-US" sz="2000" b="1" i="1" dirty="0" smtClean="0">
                <a:solidFill>
                  <a:srgbClr val="00B0F0"/>
                </a:solidFill>
              </a:rPr>
              <a:t>ROC</a:t>
            </a:r>
            <a:r>
              <a:rPr lang="en-US" sz="2000" b="1" dirty="0" smtClean="0"/>
              <a:t> , then this plot is called </a:t>
            </a:r>
            <a:r>
              <a:rPr lang="en-US" sz="2000" b="1" i="1" dirty="0" smtClean="0">
                <a:solidFill>
                  <a:srgbClr val="00B0F0"/>
                </a:solidFill>
              </a:rPr>
              <a:t>Pole-Zero plot</a:t>
            </a:r>
            <a:r>
              <a:rPr lang="en-US" sz="2000" b="1" dirty="0" smtClean="0"/>
              <a:t>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Rational</a:t>
            </a:r>
          </a:p>
        </p:txBody>
      </p:sp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950" y="4114800"/>
            <a:ext cx="78676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844566" y="4311868"/>
            <a:ext cx="1568668" cy="17079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63966" y="4343400"/>
            <a:ext cx="1568668" cy="17079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353" name="Object 9"/>
          <p:cNvGraphicFramePr>
            <a:graphicFrameLocks noChangeAspect="1"/>
          </p:cNvGraphicFramePr>
          <p:nvPr/>
        </p:nvGraphicFramePr>
        <p:xfrm>
          <a:off x="4114800" y="4267200"/>
          <a:ext cx="487363" cy="1752600"/>
        </p:xfrm>
        <a:graphic>
          <a:graphicData uri="http://schemas.openxmlformats.org/presentationml/2006/ole">
            <p:oleObj spid="_x0000_s57353" name="Equation" r:id="rId5" imgW="380880" imgH="11174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20264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  <a:endParaRPr lang="en-US" sz="2400" b="1" dirty="0" smtClean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4966" y="1066800"/>
            <a:ext cx="646123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647825"/>
            <a:ext cx="64198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8250" y="2466975"/>
            <a:ext cx="6381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3216493"/>
            <a:ext cx="64293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3949591"/>
            <a:ext cx="6400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9200" y="4876800"/>
            <a:ext cx="64293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5638800"/>
            <a:ext cx="64198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" y="2362200"/>
            <a:ext cx="1143000" cy="69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367" y="1752600"/>
            <a:ext cx="106263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0869" y="3250600"/>
            <a:ext cx="1098331" cy="54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Object 49"/>
          <p:cNvGraphicFramePr>
            <a:graphicFrameLocks noChangeAspect="1"/>
          </p:cNvGraphicFramePr>
          <p:nvPr/>
        </p:nvGraphicFramePr>
        <p:xfrm>
          <a:off x="7661275" y="3333750"/>
          <a:ext cx="1406525" cy="628650"/>
        </p:xfrm>
        <a:graphic>
          <a:graphicData uri="http://schemas.openxmlformats.org/presentationml/2006/ole">
            <p:oleObj spid="_x0000_s10244" name="Equation" r:id="rId13" imgW="990360" imgH="495000" progId="">
              <p:embed/>
            </p:oleObj>
          </a:graphicData>
        </a:graphic>
      </p:graphicFrame>
      <p:graphicFrame>
        <p:nvGraphicFramePr>
          <p:cNvPr id="28" name="Object 50"/>
          <p:cNvGraphicFramePr>
            <a:graphicFrameLocks noChangeAspect="1"/>
          </p:cNvGraphicFramePr>
          <p:nvPr/>
        </p:nvGraphicFramePr>
        <p:xfrm>
          <a:off x="7661275" y="2362200"/>
          <a:ext cx="1406525" cy="628650"/>
        </p:xfrm>
        <a:graphic>
          <a:graphicData uri="http://schemas.openxmlformats.org/presentationml/2006/ole">
            <p:oleObj spid="_x0000_s10245" name="Equation" r:id="rId14" imgW="990360" imgH="495000" progId="">
              <p:embed/>
            </p:oleObj>
          </a:graphicData>
        </a:graphic>
      </p:graphicFrame>
      <p:graphicFrame>
        <p:nvGraphicFramePr>
          <p:cNvPr id="29" name="Object 51"/>
          <p:cNvGraphicFramePr>
            <a:graphicFrameLocks noChangeAspect="1"/>
          </p:cNvGraphicFramePr>
          <p:nvPr/>
        </p:nvGraphicFramePr>
        <p:xfrm>
          <a:off x="7637463" y="1676400"/>
          <a:ext cx="1370012" cy="628650"/>
        </p:xfrm>
        <a:graphic>
          <a:graphicData uri="http://schemas.openxmlformats.org/presentationml/2006/ole">
            <p:oleObj spid="_x0000_s10246" name="Equation" r:id="rId15" imgW="965160" imgH="495000" progId="">
              <p:embed/>
            </p:oleObj>
          </a:graphicData>
        </a:graphic>
      </p:graphicFrame>
      <p:pic>
        <p:nvPicPr>
          <p:cNvPr id="30" name="Picture 5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19200" y="4572001"/>
            <a:ext cx="6381750" cy="15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5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" y="3886200"/>
            <a:ext cx="1219199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7696200" y="41910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intersection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315200" y="292713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Keep the exponential decaying remember sign of t, i.e. </a:t>
            </a:r>
            <a:r>
              <a:rPr lang="en-US" sz="1000" dirty="0" err="1" smtClean="0"/>
              <a:t>st</a:t>
            </a:r>
            <a:r>
              <a:rPr lang="en-US" sz="1000" dirty="0" smtClean="0"/>
              <a:t>&gt;0</a:t>
            </a:r>
            <a:endParaRPr lang="en-US" sz="1000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219200" y="533400"/>
            <a:ext cx="64579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444064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  <a:endParaRPr lang="en-US" sz="2400" b="1" dirty="0" smtClean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57200"/>
            <a:ext cx="5562600" cy="601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444064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  <a:endParaRPr lang="en-US" sz="2400" b="1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57200"/>
            <a:ext cx="5791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444064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  <a:endParaRPr lang="en-US" sz="2400" b="1" dirty="0" smtClean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57200"/>
            <a:ext cx="5562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552798"/>
            <a:ext cx="8086725" cy="593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6858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Definition:</a:t>
            </a:r>
            <a:endParaRPr lang="en-US" sz="20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1109008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Inverse Laplace Transform is defined as: </a:t>
            </a:r>
            <a:endParaRPr lang="en-US" sz="2000" b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25908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Where </a:t>
            </a:r>
            <a:r>
              <a:rPr lang="en-US" sz="2000" b="1" i="1" dirty="0" smtClean="0">
                <a:solidFill>
                  <a:srgbClr val="00B0F0"/>
                </a:solidFill>
              </a:rPr>
              <a:t>s</a:t>
            </a:r>
            <a:r>
              <a:rPr lang="en-US" sz="2000" b="1" dirty="0" smtClean="0"/>
              <a:t> is a complex variable and in general </a:t>
            </a:r>
            <a:r>
              <a:rPr lang="en-US" sz="2000" b="1" i="1" dirty="0" smtClean="0">
                <a:solidFill>
                  <a:srgbClr val="00B0F0"/>
                </a:solidFill>
              </a:rPr>
              <a:t>s = </a:t>
            </a:r>
            <a:r>
              <a:rPr lang="el-GR" sz="2000" b="1" i="1" dirty="0" smtClean="0">
                <a:solidFill>
                  <a:srgbClr val="00B0F0"/>
                </a:solidFill>
              </a:rPr>
              <a:t>σ</a:t>
            </a:r>
            <a:r>
              <a:rPr lang="en-US" sz="2000" b="1" i="1" dirty="0" smtClean="0">
                <a:solidFill>
                  <a:srgbClr val="00B0F0"/>
                </a:solidFill>
              </a:rPr>
              <a:t> + </a:t>
            </a:r>
            <a:r>
              <a:rPr lang="en-US" sz="2000" b="1" i="1" dirty="0" err="1" smtClean="0">
                <a:solidFill>
                  <a:srgbClr val="00B0F0"/>
                </a:solidFill>
              </a:rPr>
              <a:t>jw</a:t>
            </a:r>
            <a:r>
              <a:rPr lang="en-US" sz="2000" b="1" dirty="0" smtClean="0"/>
              <a:t>   </a:t>
            </a:r>
            <a:endParaRPr lang="en-US" sz="2000" b="1" baseline="-250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751138" y="1447800"/>
          <a:ext cx="4559300" cy="1085850"/>
        </p:xfrm>
        <a:graphic>
          <a:graphicData uri="http://schemas.openxmlformats.org/presentationml/2006/ole">
            <p:oleObj spid="_x0000_s79874" name="Equation" r:id="rId3" imgW="1536480" imgH="495000" progId="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04800" y="3846255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</a:t>
            </a:r>
            <a:r>
              <a:rPr lang="en-US" sz="2000" b="1" dirty="0" smtClean="0">
                <a:solidFill>
                  <a:srgbClr val="00B0F0"/>
                </a:solidFill>
              </a:rPr>
              <a:t>basic procedure </a:t>
            </a:r>
            <a:r>
              <a:rPr lang="en-US" sz="2000" b="1" dirty="0" smtClean="0"/>
              <a:t>for computing the Laplace inverse is to </a:t>
            </a:r>
            <a:r>
              <a:rPr lang="en-US" sz="2000" b="1" dirty="0" smtClean="0">
                <a:solidFill>
                  <a:srgbClr val="00B0F0"/>
                </a:solidFill>
              </a:rPr>
              <a:t>decompose</a:t>
            </a:r>
            <a:r>
              <a:rPr lang="en-US" sz="2000" b="1" dirty="0" smtClean="0"/>
              <a:t> the Laplace Transform algebraic expression </a:t>
            </a:r>
            <a:r>
              <a:rPr lang="en-US" sz="2000" b="1" dirty="0" smtClean="0">
                <a:solidFill>
                  <a:srgbClr val="00B0F0"/>
                </a:solidFill>
              </a:rPr>
              <a:t>using the partial fraction </a:t>
            </a:r>
            <a:r>
              <a:rPr lang="en-US" sz="2000" b="1" dirty="0" smtClean="0"/>
              <a:t>decomposition into a linear combination of lower order terms. 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>
                <a:solidFill>
                  <a:srgbClr val="00B0F0"/>
                </a:solidFill>
              </a:rPr>
              <a:t>Then</a:t>
            </a:r>
            <a:r>
              <a:rPr lang="en-US" sz="2000" b="1" dirty="0" smtClean="0"/>
              <a:t>, use the </a:t>
            </a:r>
            <a:r>
              <a:rPr lang="en-US" sz="2000" b="1" dirty="0" smtClean="0">
                <a:solidFill>
                  <a:srgbClr val="00B0F0"/>
                </a:solidFill>
              </a:rPr>
              <a:t>known pairs </a:t>
            </a:r>
            <a:r>
              <a:rPr lang="en-US" sz="2000" b="1" dirty="0" smtClean="0"/>
              <a:t>to get the Inverse Laplace Transform.   </a:t>
            </a:r>
            <a:endParaRPr lang="en-US" sz="2000" b="1" baseline="-25000" dirty="0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3267075" y="4967287"/>
          <a:ext cx="3052763" cy="976313"/>
        </p:xfrm>
        <a:graphic>
          <a:graphicData uri="http://schemas.openxmlformats.org/presentationml/2006/ole">
            <p:oleObj spid="_x0000_s79875" name="Equation" r:id="rId4" imgW="1028520" imgH="444240" progId="">
              <p:embed/>
            </p:oleObj>
          </a:graphicData>
        </a:graphic>
      </p:graphicFrame>
      <p:sp>
        <p:nvSpPr>
          <p:cNvPr id="12" name="Rectangle 11"/>
          <p:cNvSpPr/>
          <p:nvPr/>
        </p:nvSpPr>
        <p:spPr>
          <a:xfrm>
            <a:off x="320566" y="3048000"/>
            <a:ext cx="86710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The formal evaluation of the integral for a </a:t>
            </a:r>
            <a:r>
              <a:rPr lang="en-US" sz="2000" b="1" dirty="0" smtClean="0"/>
              <a:t>general </a:t>
            </a:r>
            <a:r>
              <a:rPr lang="en-US" sz="2000" b="1" i="1" dirty="0" smtClean="0"/>
              <a:t>X(s</a:t>
            </a:r>
            <a:r>
              <a:rPr lang="en-US" sz="2000" b="1" i="1" dirty="0" smtClean="0"/>
              <a:t>)</a:t>
            </a:r>
            <a:r>
              <a:rPr lang="en-US" sz="2000" b="1" dirty="0" smtClean="0"/>
              <a:t> requires the use of contour integration in the complex plane, a topic that we will </a:t>
            </a:r>
            <a:r>
              <a:rPr lang="en-US" sz="2000" b="1" dirty="0" smtClean="0"/>
              <a:t>not consider </a:t>
            </a:r>
            <a:r>
              <a:rPr lang="en-US" sz="2000" b="1" dirty="0" smtClean="0"/>
              <a:t>here.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7491"/>
            <a:ext cx="8001000" cy="513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6858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Partial Fraction Decomposition:</a:t>
            </a:r>
            <a:endParaRPr lang="en-US" sz="2000" b="1" u="sng" dirty="0"/>
          </a:p>
        </p:txBody>
      </p:sp>
      <p:sp>
        <p:nvSpPr>
          <p:cNvPr id="9" name="Rectangle 8"/>
          <p:cNvSpPr/>
          <p:nvPr/>
        </p:nvSpPr>
        <p:spPr>
          <a:xfrm>
            <a:off x="3886200" y="7620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hlinkClick r:id="rId3"/>
              </a:rPr>
              <a:t>http://www.mathsisfun.com/algebra/partial-fractions.html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590800" y="1447801"/>
            <a:ext cx="6477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/>
              <a:t>Proper: the degree of the top is less than the degree of the bottom.</a:t>
            </a:r>
            <a:r>
              <a:rPr lang="en-US" sz="1000" dirty="0" smtClean="0"/>
              <a:t> The </a:t>
            </a:r>
            <a:r>
              <a:rPr lang="en-US" sz="1000" b="1" dirty="0" smtClean="0"/>
              <a:t>degree</a:t>
            </a:r>
            <a:r>
              <a:rPr lang="en-US" sz="1000" dirty="0" smtClean="0"/>
              <a:t> is the largest </a:t>
            </a:r>
            <a:r>
              <a:rPr lang="en-US" sz="1000" b="1" dirty="0" smtClean="0"/>
              <a:t>exponent</a:t>
            </a:r>
            <a:r>
              <a:rPr lang="en-US" sz="1000" dirty="0" smtClean="0"/>
              <a:t> the variable has.</a:t>
            </a:r>
            <a:endParaRPr lang="en-US" sz="1000" b="1" dirty="0"/>
          </a:p>
        </p:txBody>
      </p:sp>
      <p:sp>
        <p:nvSpPr>
          <p:cNvPr id="11" name="Rectangle 10"/>
          <p:cNvSpPr/>
          <p:nvPr/>
        </p:nvSpPr>
        <p:spPr>
          <a:xfrm>
            <a:off x="3429000" y="1768366"/>
            <a:ext cx="2353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/>
              <a:t>But don't factor it into complex numbers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2743200"/>
            <a:ext cx="1409700" cy="4953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4191000"/>
            <a:ext cx="31527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057400" y="3030379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/>
              <a:t>A quadratic is a second-order polynomial, and if you have one write its factor as </a:t>
            </a:r>
            <a:r>
              <a:rPr lang="en-US" sz="1000" b="1" dirty="0" smtClean="0">
                <a:sym typeface="Wingdings" pitchFamily="2" charset="2"/>
              </a:rPr>
              <a:t></a:t>
            </a:r>
            <a:endParaRPr lang="en-US" sz="10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638800" y="3581400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Sometimes you may get a factor with an exponent, like </a:t>
            </a:r>
            <a:r>
              <a:rPr lang="en-US" sz="1000" b="1" dirty="0" smtClean="0"/>
              <a:t>(x-2)</a:t>
            </a:r>
            <a:r>
              <a:rPr lang="en-US" sz="1000" b="1" baseline="30000" dirty="0" smtClean="0"/>
              <a:t>3</a:t>
            </a:r>
            <a:r>
              <a:rPr lang="en-US" sz="1000" dirty="0" smtClean="0"/>
              <a:t> ... You need a partial fraction for each exponent from 1 up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09600"/>
            <a:ext cx="77438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83067"/>
            <a:ext cx="23622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6800" y="990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Topics of the lecture: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33600" y="251013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18243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Definition and Importance.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3220928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3906728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  <a:p>
            <a:endParaRPr 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578068"/>
            <a:ext cx="6553200" cy="587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581025"/>
            <a:ext cx="693420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Inverse Laplace Transform.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564932"/>
            <a:ext cx="855345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1696" y="609600"/>
            <a:ext cx="7137904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3810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81000"/>
            <a:ext cx="5638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3810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08241"/>
            <a:ext cx="5791200" cy="606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3810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81000"/>
            <a:ext cx="5791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3810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81000"/>
            <a:ext cx="5791200" cy="610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49167"/>
            <a:ext cx="7191375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888" y="1876425"/>
            <a:ext cx="61373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504202"/>
            <a:ext cx="6111506" cy="122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4800600"/>
            <a:ext cx="6096000" cy="15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28600" y="6858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Causality:</a:t>
            </a:r>
          </a:p>
          <a:p>
            <a:r>
              <a:rPr lang="en-US" sz="2000" b="1" dirty="0" smtClean="0"/>
              <a:t>for LTI Systems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2895600"/>
            <a:ext cx="175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Stability:</a:t>
            </a:r>
          </a:p>
          <a:p>
            <a:r>
              <a:rPr lang="en-US" sz="2000" b="1" dirty="0" smtClean="0"/>
              <a:t>for LTI Systems</a:t>
            </a:r>
          </a:p>
          <a:p>
            <a:endParaRPr lang="en-US" sz="2000" b="1" u="sng" dirty="0"/>
          </a:p>
        </p:txBody>
      </p:sp>
      <p:pic>
        <p:nvPicPr>
          <p:cNvPr id="27665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39888" y="838200"/>
            <a:ext cx="60674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7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1000" y="1143000"/>
            <a:ext cx="11161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7620001" y="3657600"/>
          <a:ext cx="1524000" cy="1042987"/>
        </p:xfrm>
        <a:graphic>
          <a:graphicData uri="http://schemas.openxmlformats.org/presentationml/2006/ole">
            <p:oleObj spid="_x0000_s27667" name="Equation" r:id="rId8" imgW="1358640" imgH="9651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488732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Definition and Importance.</a:t>
            </a:r>
            <a:endParaRPr lang="en-US" sz="24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236775"/>
            <a:ext cx="3276600" cy="51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609600"/>
            <a:ext cx="83058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itchFamily="2" charset="2"/>
              </a:rPr>
              <a:t> </a:t>
            </a:r>
            <a:r>
              <a:rPr lang="en-US" b="1" dirty="0" smtClean="0"/>
              <a:t>If the degree of numerator is less than the degree of denominator</a:t>
            </a:r>
          </a:p>
          <a:p>
            <a:endParaRPr lang="en-US" sz="800" b="1" dirty="0" smtClean="0"/>
          </a:p>
          <a:p>
            <a:r>
              <a:rPr lang="en-US" b="1" dirty="0" smtClean="0"/>
              <a:t>	There will be </a:t>
            </a:r>
            <a:r>
              <a:rPr lang="en-US" b="1" dirty="0" smtClean="0">
                <a:solidFill>
                  <a:srgbClr val="00B0F0"/>
                </a:solidFill>
              </a:rPr>
              <a:t>zero(s) at  infinity</a:t>
            </a:r>
          </a:p>
          <a:p>
            <a:endParaRPr lang="en-US" b="1" dirty="0" smtClean="0"/>
          </a:p>
          <a:p>
            <a:r>
              <a:rPr lang="en-US" b="1" dirty="0" smtClean="0"/>
              <a:t>EX:      </a:t>
            </a:r>
          </a:p>
          <a:p>
            <a:endParaRPr lang="en-US" sz="1200" b="1" dirty="0" smtClean="0"/>
          </a:p>
          <a:p>
            <a:r>
              <a:rPr lang="en-US" b="1" dirty="0" smtClean="0"/>
              <a:t>			If </a:t>
            </a:r>
            <a:r>
              <a:rPr lang="en-US" sz="2400" b="1" dirty="0" smtClean="0"/>
              <a:t>s = ∞    </a:t>
            </a:r>
            <a:r>
              <a:rPr lang="en-US" b="1" dirty="0" smtClean="0">
                <a:sym typeface="Wingdings" pitchFamily="2" charset="2"/>
              </a:rPr>
              <a:t>   H(s)=0</a:t>
            </a:r>
          </a:p>
          <a:p>
            <a:endParaRPr lang="en-US" sz="1400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 If the degree of numerator is greater than the degree of denominator</a:t>
            </a:r>
          </a:p>
          <a:p>
            <a:endParaRPr lang="en-US" sz="800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	Then there will be </a:t>
            </a:r>
            <a:r>
              <a:rPr lang="en-US" b="1" dirty="0" smtClean="0">
                <a:solidFill>
                  <a:srgbClr val="00B0F0"/>
                </a:solidFill>
                <a:sym typeface="Wingdings" pitchFamily="2" charset="2"/>
              </a:rPr>
              <a:t>pole at infinity</a:t>
            </a:r>
          </a:p>
          <a:p>
            <a:endParaRPr lang="en-US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EX:</a:t>
            </a:r>
          </a:p>
          <a:p>
            <a:endParaRPr lang="en-US" sz="1200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			If  </a:t>
            </a:r>
            <a:r>
              <a:rPr lang="en-US" sz="2400" b="1" dirty="0" smtClean="0">
                <a:sym typeface="Wingdings" pitchFamily="2" charset="2"/>
              </a:rPr>
              <a:t>s = ∞   </a:t>
            </a:r>
            <a:r>
              <a:rPr lang="en-US" b="1" dirty="0" smtClean="0">
                <a:sym typeface="Wingdings" pitchFamily="2" charset="2"/>
              </a:rPr>
              <a:t>  </a:t>
            </a:r>
            <a:r>
              <a:rPr lang="en-US" sz="2400" b="1" dirty="0" smtClean="0">
                <a:sym typeface="Wingdings" pitchFamily="2" charset="2"/>
              </a:rPr>
              <a:t>H(s) = ∞      </a:t>
            </a:r>
          </a:p>
          <a:p>
            <a:endParaRPr lang="en-US" sz="1400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 If a root (either zero or pole) has an exponent  then there is a </a:t>
            </a:r>
            <a:r>
              <a:rPr lang="en-US" b="1" dirty="0" smtClean="0">
                <a:solidFill>
                  <a:srgbClr val="00B0F0"/>
                </a:solidFill>
                <a:sym typeface="Wingdings" pitchFamily="2" charset="2"/>
              </a:rPr>
              <a:t>number of zeros </a:t>
            </a:r>
            <a:r>
              <a:rPr lang="en-US" b="1" dirty="0" smtClean="0">
                <a:sym typeface="Wingdings" pitchFamily="2" charset="2"/>
              </a:rPr>
              <a:t>or </a:t>
            </a:r>
            <a:r>
              <a:rPr lang="en-US" b="1" dirty="0" smtClean="0">
                <a:solidFill>
                  <a:srgbClr val="00B0F0"/>
                </a:solidFill>
                <a:sym typeface="Wingdings" pitchFamily="2" charset="2"/>
              </a:rPr>
              <a:t>number of poles </a:t>
            </a: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equal to </a:t>
            </a:r>
            <a:r>
              <a:rPr lang="en-US" b="1" dirty="0" smtClean="0">
                <a:sym typeface="Wingdings" pitchFamily="2" charset="2"/>
              </a:rPr>
              <a:t>the </a:t>
            </a:r>
            <a:r>
              <a:rPr lang="en-US" b="1" dirty="0" smtClean="0">
                <a:solidFill>
                  <a:srgbClr val="00B0F0"/>
                </a:solidFill>
                <a:sym typeface="Wingdings" pitchFamily="2" charset="2"/>
              </a:rPr>
              <a:t>exponent</a:t>
            </a:r>
            <a:r>
              <a:rPr lang="en-US" b="1" dirty="0" smtClean="0">
                <a:sym typeface="Wingdings" pitchFamily="2" charset="2"/>
              </a:rPr>
              <a:t> at the location of this root</a:t>
            </a:r>
          </a:p>
          <a:p>
            <a:endParaRPr lang="en-US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EX:  </a:t>
            </a:r>
          </a:p>
          <a:p>
            <a:endParaRPr lang="en-US" sz="2400" b="1" dirty="0" smtClean="0">
              <a:sym typeface="Wingdings" pitchFamily="2" charset="2"/>
            </a:endParaRPr>
          </a:p>
          <a:p>
            <a:r>
              <a:rPr lang="en-US" b="1" dirty="0" smtClean="0">
                <a:sym typeface="Wingdings" pitchFamily="2" charset="2"/>
              </a:rPr>
              <a:t>      has two zeros at s=1 and two poles at s=-1 and at s=-2</a:t>
            </a:r>
            <a:endParaRPr lang="en-US" sz="2400" b="1" dirty="0" smtClean="0">
              <a:sym typeface="Wingdings" pitchFamily="2" charset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733800" y="1447800"/>
          <a:ext cx="1295400" cy="609600"/>
        </p:xfrm>
        <a:graphic>
          <a:graphicData uri="http://schemas.openxmlformats.org/presentationml/2006/ole">
            <p:oleObj spid="_x0000_s36867" name="Equation" r:id="rId3" imgW="787320" imgH="393480" progId="">
              <p:embed/>
            </p:oleObj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3748088" y="3429000"/>
          <a:ext cx="1357312" cy="609600"/>
        </p:xfrm>
        <a:graphic>
          <a:graphicData uri="http://schemas.openxmlformats.org/presentationml/2006/ole">
            <p:oleObj spid="_x0000_s36868" name="Equation" r:id="rId4" imgW="825480" imgH="393480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Laplace Transform Properties.</a:t>
            </a: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2578100" y="5324475"/>
          <a:ext cx="2600325" cy="728663"/>
        </p:xfrm>
        <a:graphic>
          <a:graphicData uri="http://schemas.openxmlformats.org/presentationml/2006/ole">
            <p:oleObj spid="_x0000_s36869" name="Equation" r:id="rId5" imgW="1257120" imgH="469800" progId="">
              <p:embed/>
            </p:oleObj>
          </a:graphicData>
        </a:graphic>
      </p:graphicFrame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5257800"/>
            <a:ext cx="221894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685800"/>
            <a:ext cx="8839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Consider the following circuit : </a:t>
            </a:r>
          </a:p>
          <a:p>
            <a:pPr algn="just"/>
            <a:endParaRPr lang="en-US" sz="2000" b="1" dirty="0" smtClean="0"/>
          </a:p>
          <a:p>
            <a:pPr algn="just"/>
            <a:endParaRPr lang="en-US" sz="2000" b="1" dirty="0" smtClean="0"/>
          </a:p>
          <a:p>
            <a:pPr algn="just"/>
            <a:r>
              <a:rPr lang="en-US" sz="2000" b="1" dirty="0" smtClean="0">
                <a:solidFill>
                  <a:srgbClr val="FF0000"/>
                </a:solidFill>
              </a:rPr>
              <a:t>What is the system function of this system</a:t>
            </a:r>
            <a:r>
              <a:rPr lang="en-US" sz="2000" b="1" dirty="0" smtClean="0"/>
              <a:t>?</a:t>
            </a:r>
          </a:p>
          <a:p>
            <a:pPr algn="just"/>
            <a:endParaRPr lang="en-US" sz="2000" b="1" dirty="0" smtClean="0"/>
          </a:p>
          <a:p>
            <a:pPr algn="just"/>
            <a:r>
              <a:rPr lang="en-US" sz="2000" b="1" dirty="0" smtClean="0"/>
              <a:t>We have the input voltage        across the voltage source and the output voltage        </a:t>
            </a:r>
            <a:br>
              <a:rPr lang="en-US" sz="2000" b="1" dirty="0" smtClean="0"/>
            </a:br>
            <a:r>
              <a:rPr lang="en-US" sz="2000" b="1" dirty="0" smtClean="0"/>
              <a:t>          across the capacitor. And we know that as </a:t>
            </a:r>
            <a:r>
              <a:rPr lang="en-US" sz="2000" b="1" dirty="0" smtClean="0">
                <a:solidFill>
                  <a:srgbClr val="FF0000"/>
                </a:solidFill>
              </a:rPr>
              <a:t>ALL</a:t>
            </a:r>
            <a:r>
              <a:rPr lang="en-US" sz="2000" b="1" dirty="0" smtClean="0"/>
              <a:t> components are connected in </a:t>
            </a:r>
            <a:r>
              <a:rPr lang="en-US" sz="2000" b="1" dirty="0" smtClean="0">
                <a:solidFill>
                  <a:srgbClr val="FF0000"/>
                </a:solidFill>
              </a:rPr>
              <a:t>series</a:t>
            </a:r>
            <a:r>
              <a:rPr lang="en-US" sz="2000" b="1" dirty="0" smtClean="0"/>
              <a:t> then:</a:t>
            </a:r>
          </a:p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The sum of individual voltages on each component</a:t>
            </a:r>
            <a:r>
              <a:rPr lang="en-US" sz="2000" b="1" dirty="0" smtClean="0"/>
              <a:t>   =  </a:t>
            </a:r>
            <a:r>
              <a:rPr lang="en-US" sz="2000" b="1" dirty="0" smtClean="0">
                <a:solidFill>
                  <a:srgbClr val="00B0F0"/>
                </a:solidFill>
              </a:rPr>
              <a:t>the voltage source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As we get the </a:t>
            </a:r>
            <a:r>
              <a:rPr lang="en-US" sz="2000" b="1" dirty="0" smtClean="0">
                <a:solidFill>
                  <a:srgbClr val="00B0F0"/>
                </a:solidFill>
              </a:rPr>
              <a:t>system equation</a:t>
            </a:r>
            <a:r>
              <a:rPr lang="en-US" sz="2000" b="1" dirty="0" smtClean="0"/>
              <a:t>, we can exploit the </a:t>
            </a:r>
            <a:r>
              <a:rPr lang="en-US" sz="2000" b="1" dirty="0" smtClean="0">
                <a:solidFill>
                  <a:srgbClr val="FF0000"/>
                </a:solidFill>
              </a:rPr>
              <a:t>Laplace Transform </a:t>
            </a:r>
            <a:r>
              <a:rPr lang="en-US" sz="2000" b="1" dirty="0" smtClean="0"/>
              <a:t>and its </a:t>
            </a:r>
            <a:r>
              <a:rPr lang="en-US" sz="2000" b="1" dirty="0" smtClean="0">
                <a:solidFill>
                  <a:srgbClr val="FF0000"/>
                </a:solidFill>
              </a:rPr>
              <a:t>properties</a:t>
            </a:r>
            <a:r>
              <a:rPr lang="en-US" sz="2000" b="1" dirty="0" smtClean="0"/>
              <a:t> to </a:t>
            </a:r>
            <a:r>
              <a:rPr lang="en-US" sz="2000" b="1" u="sng" dirty="0" smtClean="0"/>
              <a:t>directly</a:t>
            </a:r>
            <a:r>
              <a:rPr lang="en-US" sz="2000" b="1" dirty="0" smtClean="0"/>
              <a:t> calculate the system function </a:t>
            </a:r>
            <a:r>
              <a:rPr lang="en-US" sz="2000" b="1" i="1" dirty="0" smtClean="0"/>
              <a:t>H(s)</a:t>
            </a:r>
            <a:r>
              <a:rPr lang="en-US" sz="2000" b="1" dirty="0" smtClean="0"/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Example to show the benefits of Laplace Transform.</a:t>
            </a:r>
            <a:endParaRPr lang="en-US" sz="24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350" y="609600"/>
            <a:ext cx="34480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505200"/>
            <a:ext cx="3810000" cy="52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143000" y="4724400"/>
          <a:ext cx="7401858" cy="1676400"/>
        </p:xfrm>
        <a:graphic>
          <a:graphicData uri="http://schemas.openxmlformats.org/presentationml/2006/ole">
            <p:oleObj spid="_x0000_s77826" name="Equation" r:id="rId6" imgW="3377880" imgH="927000" progId="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151909" y="2241332"/>
          <a:ext cx="581891" cy="355600"/>
        </p:xfrm>
        <a:graphic>
          <a:graphicData uri="http://schemas.openxmlformats.org/presentationml/2006/ole">
            <p:oleObj spid="_x0000_s77827" name="Equation" r:id="rId7" imgW="279360" imgH="203040" progId="">
              <p:embed/>
            </p:oleObj>
          </a:graphicData>
        </a:graphic>
      </p:graphicFrame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304800" y="2514600"/>
          <a:ext cx="485775" cy="381000"/>
        </p:xfrm>
        <a:graphic>
          <a:graphicData uri="http://schemas.openxmlformats.org/presentationml/2006/ole">
            <p:oleObj spid="_x0000_s77828" name="Equation" r:id="rId8" imgW="291960" imgH="2030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6858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Definition:</a:t>
            </a:r>
            <a:endParaRPr lang="en-US" sz="20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Definition and Importance.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109008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Laplace Transform of a </a:t>
            </a:r>
            <a:r>
              <a:rPr lang="en-US" sz="2000" b="1" dirty="0" smtClean="0">
                <a:solidFill>
                  <a:srgbClr val="00B0F0"/>
                </a:solidFill>
              </a:rPr>
              <a:t>continuous-time</a:t>
            </a:r>
            <a:r>
              <a:rPr lang="en-US" sz="2000" b="1" dirty="0" smtClean="0"/>
              <a:t> signal </a:t>
            </a:r>
            <a:r>
              <a:rPr lang="en-US" sz="2000" b="1" i="1" dirty="0" smtClean="0"/>
              <a:t>           </a:t>
            </a:r>
            <a:r>
              <a:rPr lang="en-US" sz="2000" b="1" dirty="0" smtClean="0"/>
              <a:t> is defined as: </a:t>
            </a:r>
            <a:endParaRPr lang="en-US" sz="2000" b="1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797314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Where </a:t>
            </a:r>
            <a:r>
              <a:rPr lang="en-US" sz="2000" b="1" i="1" dirty="0" smtClean="0">
                <a:solidFill>
                  <a:srgbClr val="00B0F0"/>
                </a:solidFill>
              </a:rPr>
              <a:t>s</a:t>
            </a:r>
            <a:r>
              <a:rPr lang="en-US" sz="2000" b="1" dirty="0" smtClean="0"/>
              <a:t> is a complex variable and in general </a:t>
            </a:r>
            <a:r>
              <a:rPr lang="en-US" sz="2000" b="1" i="1" dirty="0" smtClean="0">
                <a:solidFill>
                  <a:srgbClr val="00B0F0"/>
                </a:solidFill>
              </a:rPr>
              <a:t>s = </a:t>
            </a:r>
            <a:r>
              <a:rPr lang="el-GR" sz="2000" b="1" i="1" dirty="0" smtClean="0">
                <a:solidFill>
                  <a:srgbClr val="00B0F0"/>
                </a:solidFill>
              </a:rPr>
              <a:t>σ</a:t>
            </a:r>
            <a:r>
              <a:rPr lang="en-US" sz="2000" b="1" i="1" dirty="0" smtClean="0">
                <a:solidFill>
                  <a:srgbClr val="00B0F0"/>
                </a:solidFill>
              </a:rPr>
              <a:t> + </a:t>
            </a:r>
            <a:r>
              <a:rPr lang="en-US" sz="2000" b="1" i="1" dirty="0" err="1" smtClean="0">
                <a:solidFill>
                  <a:srgbClr val="00B0F0"/>
                </a:solidFill>
              </a:rPr>
              <a:t>jw</a:t>
            </a:r>
            <a:r>
              <a:rPr lang="en-US" sz="2000" b="1" dirty="0" smtClean="0"/>
              <a:t>   </a:t>
            </a:r>
            <a:endParaRPr lang="en-US" sz="2000" b="1" baseline="-25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295650" y="1676400"/>
          <a:ext cx="3467100" cy="1085850"/>
        </p:xfrm>
        <a:graphic>
          <a:graphicData uri="http://schemas.openxmlformats.org/presentationml/2006/ole">
            <p:oleObj spid="_x0000_s78850" name="Equation" r:id="rId3" imgW="1168200" imgH="495000" progId="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4800" y="3596282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Importance:</a:t>
            </a:r>
            <a:endParaRPr lang="en-US" sz="2000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4168914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- The </a:t>
            </a:r>
            <a:r>
              <a:rPr lang="en-US" sz="2000" b="1" dirty="0" smtClean="0"/>
              <a:t>Laplace Transform provides a good tool for </a:t>
            </a:r>
            <a:r>
              <a:rPr lang="en-US" sz="2000" b="1" dirty="0" smtClean="0">
                <a:solidFill>
                  <a:srgbClr val="FF0000"/>
                </a:solidFill>
              </a:rPr>
              <a:t>easier</a:t>
            </a:r>
            <a:r>
              <a:rPr lang="en-US" sz="2000" b="1" dirty="0" smtClean="0">
                <a:solidFill>
                  <a:srgbClr val="00B0F0"/>
                </a:solidFill>
              </a:rPr>
              <a:t> analysis</a:t>
            </a:r>
            <a:r>
              <a:rPr lang="en-US" sz="2000" b="1" dirty="0" smtClean="0"/>
              <a:t> of continuous-time systems </a:t>
            </a:r>
            <a:r>
              <a:rPr lang="en-US" sz="2000" b="1" u="sng" dirty="0" smtClean="0"/>
              <a:t>even if</a:t>
            </a:r>
            <a:r>
              <a:rPr lang="en-US" sz="2000" b="1" dirty="0" smtClean="0"/>
              <a:t> it may be </a:t>
            </a:r>
            <a:r>
              <a:rPr lang="en-US" sz="2000" b="1" dirty="0" smtClean="0">
                <a:solidFill>
                  <a:srgbClr val="00B0F0"/>
                </a:solidFill>
              </a:rPr>
              <a:t>unstable</a:t>
            </a:r>
            <a:r>
              <a:rPr lang="en-US" sz="2000" b="1" dirty="0" smtClean="0"/>
              <a:t> using useful algebraic </a:t>
            </a:r>
            <a:r>
              <a:rPr lang="en-US" sz="2000" b="1" dirty="0" smtClean="0"/>
              <a:t>properties </a:t>
            </a:r>
            <a:r>
              <a:rPr lang="en-US" sz="2000" b="1" dirty="0" smtClean="0">
                <a:solidFill>
                  <a:srgbClr val="00B0F0"/>
                </a:solidFill>
              </a:rPr>
              <a:t>extending the Fourier Transform </a:t>
            </a:r>
            <a:r>
              <a:rPr lang="en-US" sz="2000" b="1" dirty="0" smtClean="0"/>
              <a:t>tools to analyze more complex systems.</a:t>
            </a:r>
            <a:endParaRPr lang="en-US" sz="2000" b="1" baseline="-250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867400" y="1219200"/>
          <a:ext cx="381000" cy="279400"/>
        </p:xfrm>
        <a:graphic>
          <a:graphicData uri="http://schemas.openxmlformats.org/presentationml/2006/ole">
            <p:oleObj spid="_x0000_s78851" name="Equation" r:id="rId4" imgW="279360" imgH="203040" progId="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4800" y="525780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- The </a:t>
            </a:r>
            <a:r>
              <a:rPr lang="en-US" sz="2000" b="1" dirty="0" smtClean="0"/>
              <a:t>Laplace Transform </a:t>
            </a:r>
            <a:r>
              <a:rPr lang="en-US" sz="2000" b="1" dirty="0" smtClean="0"/>
              <a:t>convert many </a:t>
            </a:r>
            <a:r>
              <a:rPr lang="en-US" sz="2000" b="1" dirty="0" smtClean="0">
                <a:solidFill>
                  <a:srgbClr val="00B0F0"/>
                </a:solidFill>
              </a:rPr>
              <a:t>difficult or daunting Time-Domain </a:t>
            </a:r>
            <a:r>
              <a:rPr lang="en-US" sz="2000" b="1" dirty="0" smtClean="0"/>
              <a:t>operations such as : Convolution, Time-Shifts, Differentiation, and Integration into </a:t>
            </a:r>
            <a:r>
              <a:rPr lang="en-US" sz="2000" b="1" dirty="0" smtClean="0">
                <a:solidFill>
                  <a:srgbClr val="00B0F0"/>
                </a:solidFill>
              </a:rPr>
              <a:t>algebraic operations </a:t>
            </a:r>
            <a:r>
              <a:rPr lang="en-US" sz="2000" b="1" dirty="0" smtClean="0"/>
              <a:t>{+ , - , x , / }.</a:t>
            </a:r>
            <a:endParaRPr lang="en-US" sz="2000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Definition and Importance.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096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Example 1</a:t>
            </a:r>
            <a:r>
              <a:rPr lang="en-US" sz="2000" b="1" dirty="0" smtClean="0"/>
              <a:t>: compute the Laplace transform of the signal   </a:t>
            </a:r>
            <a:endParaRPr lang="en-US" sz="2000" b="1" baseline="-25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048000" y="914400"/>
          <a:ext cx="3467100" cy="1085850"/>
        </p:xfrm>
        <a:graphic>
          <a:graphicData uri="http://schemas.openxmlformats.org/presentationml/2006/ole">
            <p:oleObj spid="_x0000_s38914" name="Equation" r:id="rId3" imgW="1168200" imgH="495000" progId="">
              <p:embed/>
            </p:oleObj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6269038" y="576589"/>
          <a:ext cx="2265362" cy="442913"/>
        </p:xfrm>
        <a:graphic>
          <a:graphicData uri="http://schemas.openxmlformats.org/presentationml/2006/ole">
            <p:oleObj spid="_x0000_s38915" name="Equation" r:id="rId4" imgW="876240" imgH="228600" progId="">
              <p:embed/>
            </p:oleObj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1851025" y="1752600"/>
          <a:ext cx="6708775" cy="1085850"/>
        </p:xfrm>
        <a:graphic>
          <a:graphicData uri="http://schemas.openxmlformats.org/presentationml/2006/ole">
            <p:oleObj spid="_x0000_s38916" name="Equation" r:id="rId5" imgW="2260440" imgH="495000" progId="">
              <p:embed/>
            </p:oleObj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403225" y="2686050"/>
          <a:ext cx="8483600" cy="1116013"/>
        </p:xfrm>
        <a:graphic>
          <a:graphicData uri="http://schemas.openxmlformats.org/presentationml/2006/ole">
            <p:oleObj spid="_x0000_s38918" name="Equation" r:id="rId6" imgW="3733560" imgH="507960" progId="">
              <p:embed/>
            </p:oleObj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2209800" y="5535613"/>
          <a:ext cx="4616450" cy="865187"/>
        </p:xfrm>
        <a:graphic>
          <a:graphicData uri="http://schemas.openxmlformats.org/presentationml/2006/ole">
            <p:oleObj spid="_x0000_s38919" name="Equation" r:id="rId7" imgW="2031840" imgH="393480" progId="">
              <p:embed/>
            </p:oleObj>
          </a:graphicData>
        </a:graphic>
      </p:graphicFrame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304800" y="3733800"/>
          <a:ext cx="8720138" cy="1231900"/>
        </p:xfrm>
        <a:graphic>
          <a:graphicData uri="http://schemas.openxmlformats.org/presentationml/2006/ole">
            <p:oleObj spid="_x0000_s38920" name="Equation" r:id="rId8" imgW="3352680" imgH="507960" progId="">
              <p:embed/>
            </p:oleObj>
          </a:graphicData>
        </a:graphic>
      </p:graphicFrame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760412" y="4953000"/>
          <a:ext cx="7697788" cy="381000"/>
        </p:xfrm>
        <a:graphic>
          <a:graphicData uri="http://schemas.openxmlformats.org/presentationml/2006/ole">
            <p:oleObj spid="_x0000_s38921" name="Equation" r:id="rId9" imgW="3822480" imgH="228600" progId="">
              <p:embed/>
            </p:oleObj>
          </a:graphicData>
        </a:graphic>
      </p:graphicFrame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762000" y="5318611"/>
            <a:ext cx="762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Remember that any complex number z=|z|e</a:t>
            </a:r>
            <a:r>
              <a:rPr kumimoji="0" lang="en-US" sz="1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jArg{z}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  doesn’t go to ∞ unless it’s  magnitude |z| goes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Definition and Importance.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096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Example 2</a:t>
            </a:r>
            <a:r>
              <a:rPr lang="en-US" sz="2000" b="1" dirty="0" smtClean="0"/>
              <a:t>: compute the Laplace transform of the signal   </a:t>
            </a:r>
            <a:endParaRPr lang="en-US" sz="2000" b="1" baseline="-25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048000" y="914400"/>
          <a:ext cx="3467100" cy="1085850"/>
        </p:xfrm>
        <a:graphic>
          <a:graphicData uri="http://schemas.openxmlformats.org/presentationml/2006/ole">
            <p:oleObj spid="_x0000_s39938" name="Equation" r:id="rId3" imgW="1168200" imgH="495000" progId="">
              <p:embed/>
            </p:oleObj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6267450" y="609600"/>
          <a:ext cx="2724150" cy="442913"/>
        </p:xfrm>
        <a:graphic>
          <a:graphicData uri="http://schemas.openxmlformats.org/presentationml/2006/ole">
            <p:oleObj spid="_x0000_s39939" name="Equation" r:id="rId4" imgW="1054080" imgH="228600" progId="">
              <p:embed/>
            </p:oleObj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1474788" y="1752600"/>
          <a:ext cx="7462837" cy="1085850"/>
        </p:xfrm>
        <a:graphic>
          <a:graphicData uri="http://schemas.openxmlformats.org/presentationml/2006/ole">
            <p:oleObj spid="_x0000_s39940" name="Equation" r:id="rId5" imgW="2514600" imgH="495000" progId="">
              <p:embed/>
            </p:oleObj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180975" y="2667000"/>
          <a:ext cx="8886825" cy="1116013"/>
        </p:xfrm>
        <a:graphic>
          <a:graphicData uri="http://schemas.openxmlformats.org/presentationml/2006/ole">
            <p:oleObj spid="_x0000_s39941" name="Equation" r:id="rId6" imgW="4114800" imgH="507960" progId="">
              <p:embed/>
            </p:oleObj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2520950" y="5535613"/>
          <a:ext cx="4383088" cy="865187"/>
        </p:xfrm>
        <a:graphic>
          <a:graphicData uri="http://schemas.openxmlformats.org/presentationml/2006/ole">
            <p:oleObj spid="_x0000_s39942" name="Equation" r:id="rId7" imgW="1930320" imgH="393480" progId="">
              <p:embed/>
            </p:oleObj>
          </a:graphicData>
        </a:graphic>
      </p:graphicFrame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473075" y="3797300"/>
          <a:ext cx="8424863" cy="1231900"/>
        </p:xfrm>
        <a:graphic>
          <a:graphicData uri="http://schemas.openxmlformats.org/presentationml/2006/ole">
            <p:oleObj spid="_x0000_s39943" name="Equation" r:id="rId8" imgW="3238200" imgH="507960" progId="">
              <p:embed/>
            </p:oleObj>
          </a:graphicData>
        </a:graphic>
      </p:graphicFrame>
      <p:graphicFrame>
        <p:nvGraphicFramePr>
          <p:cNvPr id="39944" name="Object 8"/>
          <p:cNvGraphicFramePr>
            <a:graphicFrameLocks noChangeAspect="1"/>
          </p:cNvGraphicFramePr>
          <p:nvPr/>
        </p:nvGraphicFramePr>
        <p:xfrm>
          <a:off x="760413" y="4953000"/>
          <a:ext cx="7697787" cy="381000"/>
        </p:xfrm>
        <a:graphic>
          <a:graphicData uri="http://schemas.openxmlformats.org/presentationml/2006/ole">
            <p:oleObj spid="_x0000_s39944" name="Equation" r:id="rId9" imgW="3822480" imgH="228600" progId="">
              <p:embed/>
            </p:oleObj>
          </a:graphicData>
        </a:graphic>
      </p:graphicFrame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62000" y="5318611"/>
            <a:ext cx="762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Remember that any complex number z=|z|e</a:t>
            </a:r>
            <a:r>
              <a:rPr kumimoji="0" lang="en-US" sz="1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jArg{z}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  doesn’t go to ∞ unless it’s  magnitude |z| goes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685800"/>
            <a:ext cx="891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From </a:t>
            </a:r>
            <a:r>
              <a:rPr lang="en-US" sz="2000" b="1" dirty="0" smtClean="0">
                <a:solidFill>
                  <a:srgbClr val="FF0000"/>
                </a:solidFill>
              </a:rPr>
              <a:t>Example 1</a:t>
            </a:r>
            <a:r>
              <a:rPr lang="en-US" sz="2000" b="1" dirty="0" smtClean="0"/>
              <a:t>: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From </a:t>
            </a:r>
            <a:r>
              <a:rPr lang="en-US" sz="2000" b="1" dirty="0" smtClean="0">
                <a:solidFill>
                  <a:srgbClr val="FF0000"/>
                </a:solidFill>
              </a:rPr>
              <a:t>Example 2</a:t>
            </a:r>
            <a:r>
              <a:rPr lang="en-US" sz="2000" b="1" dirty="0" smtClean="0"/>
              <a:t>: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Note :              </a:t>
            </a:r>
            <a:r>
              <a:rPr lang="en-US" sz="2000" b="1" dirty="0" smtClean="0">
                <a:solidFill>
                  <a:srgbClr val="00B0F0"/>
                </a:solidFill>
              </a:rPr>
              <a:t>Same Algebraic expression       </a:t>
            </a:r>
            <a:r>
              <a:rPr lang="en-US" sz="2000" b="1" dirty="0" smtClean="0"/>
              <a:t>BUT          </a:t>
            </a:r>
            <a:r>
              <a:rPr lang="en-US" sz="2000" b="1" dirty="0" smtClean="0">
                <a:solidFill>
                  <a:schemeClr val="accent3"/>
                </a:solidFill>
              </a:rPr>
              <a:t>different set of </a:t>
            </a:r>
            <a:r>
              <a:rPr lang="en-US" sz="2000" b="1" i="1" dirty="0" smtClean="0"/>
              <a:t>S </a:t>
            </a:r>
            <a:r>
              <a:rPr lang="en-US" sz="2000" b="1" dirty="0" smtClean="0">
                <a:solidFill>
                  <a:schemeClr val="accent3"/>
                </a:solidFill>
              </a:rPr>
              <a:t>to converge 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Then:  to specify/determine the Laplace Transform </a:t>
            </a:r>
            <a:r>
              <a:rPr lang="en-US" sz="2000" b="1" dirty="0" smtClean="0">
                <a:solidFill>
                  <a:schemeClr val="accent2"/>
                </a:solidFill>
              </a:rPr>
              <a:t>both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             </a:t>
            </a:r>
            <a:r>
              <a:rPr lang="en-US" sz="2000" b="1" dirty="0" smtClean="0">
                <a:solidFill>
                  <a:srgbClr val="00B0F0"/>
                </a:solidFill>
              </a:rPr>
              <a:t>algebraic expression</a:t>
            </a:r>
            <a:r>
              <a:rPr lang="en-US" sz="2000" b="1" dirty="0" smtClean="0"/>
              <a:t> and </a:t>
            </a:r>
            <a:r>
              <a:rPr lang="en-US" sz="2000" b="1" dirty="0" smtClean="0">
                <a:solidFill>
                  <a:schemeClr val="accent3"/>
                </a:solidFill>
              </a:rPr>
              <a:t>Region Of Convergence</a:t>
            </a:r>
            <a:r>
              <a:rPr lang="en-US" sz="2000" b="1" dirty="0" smtClean="0"/>
              <a:t> (ROC) are required.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With ROC </a:t>
            </a:r>
            <a:r>
              <a:rPr lang="en-US" sz="2000" b="1" dirty="0" smtClean="0">
                <a:solidFill>
                  <a:schemeClr val="accent3"/>
                </a:solidFill>
              </a:rPr>
              <a:t>is the set of values of </a:t>
            </a:r>
            <a:r>
              <a:rPr lang="en-US" sz="2000" b="1" i="1" dirty="0" smtClean="0"/>
              <a:t>S</a:t>
            </a:r>
            <a:r>
              <a:rPr lang="en-US" sz="2000" b="1" dirty="0" smtClean="0">
                <a:solidFill>
                  <a:schemeClr val="accent3"/>
                </a:solidFill>
              </a:rPr>
              <a:t> for which the algebraic expression converges</a:t>
            </a:r>
            <a:r>
              <a:rPr lang="en-US" sz="2000" b="1" dirty="0" smtClean="0"/>
              <a:t>.</a:t>
            </a:r>
          </a:p>
        </p:txBody>
      </p:sp>
      <p:graphicFrame>
        <p:nvGraphicFramePr>
          <p:cNvPr id="3103" name="Object 31"/>
          <p:cNvGraphicFramePr>
            <a:graphicFrameLocks noChangeAspect="1"/>
          </p:cNvGraphicFramePr>
          <p:nvPr/>
        </p:nvGraphicFramePr>
        <p:xfrm>
          <a:off x="1676400" y="1219200"/>
          <a:ext cx="2265362" cy="442913"/>
        </p:xfrm>
        <a:graphic>
          <a:graphicData uri="http://schemas.openxmlformats.org/presentationml/2006/ole">
            <p:oleObj spid="_x0000_s3103" name="Equation" r:id="rId3" imgW="876240" imgH="228600" progId="">
              <p:embed/>
            </p:oleObj>
          </a:graphicData>
        </a:graphic>
      </p:graphicFrame>
      <p:graphicFrame>
        <p:nvGraphicFramePr>
          <p:cNvPr id="3104" name="Object 32"/>
          <p:cNvGraphicFramePr>
            <a:graphicFrameLocks noChangeAspect="1"/>
          </p:cNvGraphicFramePr>
          <p:nvPr/>
        </p:nvGraphicFramePr>
        <p:xfrm>
          <a:off x="4267200" y="990600"/>
          <a:ext cx="4616450" cy="865187"/>
        </p:xfrm>
        <a:graphic>
          <a:graphicData uri="http://schemas.openxmlformats.org/presentationml/2006/ole">
            <p:oleObj spid="_x0000_s3104" name="Equation" r:id="rId4" imgW="2031840" imgH="393480" progId="">
              <p:embed/>
            </p:oleObj>
          </a:graphicData>
        </a:graphic>
      </p:graphicFrame>
      <p:graphicFrame>
        <p:nvGraphicFramePr>
          <p:cNvPr id="3105" name="Object 33"/>
          <p:cNvGraphicFramePr>
            <a:graphicFrameLocks noChangeAspect="1"/>
          </p:cNvGraphicFramePr>
          <p:nvPr/>
        </p:nvGraphicFramePr>
        <p:xfrm>
          <a:off x="1524000" y="2362200"/>
          <a:ext cx="2724150" cy="442913"/>
        </p:xfrm>
        <a:graphic>
          <a:graphicData uri="http://schemas.openxmlformats.org/presentationml/2006/ole">
            <p:oleObj spid="_x0000_s3105" name="Equation" r:id="rId5" imgW="1054080" imgH="228600" progId="">
              <p:embed/>
            </p:oleObj>
          </a:graphicData>
        </a:graphic>
      </p:graphicFrame>
      <p:graphicFrame>
        <p:nvGraphicFramePr>
          <p:cNvPr id="3106" name="Object 34"/>
          <p:cNvGraphicFramePr>
            <a:graphicFrameLocks noChangeAspect="1"/>
          </p:cNvGraphicFramePr>
          <p:nvPr/>
        </p:nvGraphicFramePr>
        <p:xfrm>
          <a:off x="4229100" y="2106613"/>
          <a:ext cx="4613275" cy="865187"/>
        </p:xfrm>
        <a:graphic>
          <a:graphicData uri="http://schemas.openxmlformats.org/presentationml/2006/ole">
            <p:oleObj spid="_x0000_s3106" name="Equation" r:id="rId6" imgW="2031840" imgH="3934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90550"/>
            <a:ext cx="72580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2406868" y="3048000"/>
            <a:ext cx="1752600" cy="2286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47898" y="3048000"/>
            <a:ext cx="838200" cy="2286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32" y="609600"/>
            <a:ext cx="9067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Example 3</a:t>
            </a:r>
            <a:r>
              <a:rPr lang="en-US" sz="2000" b="1" dirty="0" smtClean="0"/>
              <a:t>: compute the Laplace transform of the signal</a:t>
            </a:r>
          </a:p>
          <a:p>
            <a:endParaRPr lang="en-US" sz="2000" b="1" dirty="0" smtClean="0"/>
          </a:p>
          <a:p>
            <a:endParaRPr lang="en-US" sz="3200" b="1" dirty="0" smtClean="0"/>
          </a:p>
          <a:p>
            <a:r>
              <a:rPr lang="en-US" sz="2000" b="1" dirty="0" smtClean="0"/>
              <a:t>From Example 1: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8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In order to determine the </a:t>
            </a:r>
            <a:r>
              <a:rPr lang="en-US" sz="2000" b="1" i="1" dirty="0" smtClean="0">
                <a:solidFill>
                  <a:srgbClr val="00B0F0"/>
                </a:solidFill>
              </a:rPr>
              <a:t>ROC</a:t>
            </a:r>
            <a:r>
              <a:rPr lang="en-US" sz="2000" b="1" dirty="0" smtClean="0"/>
              <a:t>, we need </a:t>
            </a:r>
            <a:r>
              <a:rPr lang="en-US" sz="2000" b="1" dirty="0" smtClean="0">
                <a:solidFill>
                  <a:srgbClr val="00B0F0"/>
                </a:solidFill>
              </a:rPr>
              <a:t>the set values of s for which </a:t>
            </a:r>
            <a:r>
              <a:rPr lang="en-US" sz="2000" b="1" dirty="0" smtClean="0">
                <a:solidFill>
                  <a:srgbClr val="FF0000"/>
                </a:solidFill>
              </a:rPr>
              <a:t>both</a:t>
            </a:r>
            <a:r>
              <a:rPr lang="en-US" sz="2000" b="1" dirty="0" smtClean="0">
                <a:solidFill>
                  <a:srgbClr val="00B0F0"/>
                </a:solidFill>
              </a:rPr>
              <a:t> algebraic expressions converge </a:t>
            </a:r>
            <a:r>
              <a:rPr lang="en-US" sz="2000" b="1" dirty="0" smtClean="0">
                <a:solidFill>
                  <a:srgbClr val="FF0000"/>
                </a:solidFill>
              </a:rPr>
              <a:t>simultaneously</a:t>
            </a:r>
            <a:r>
              <a:rPr lang="en-US" sz="2000" b="1" dirty="0" smtClean="0"/>
              <a:t>. i.e. the </a:t>
            </a:r>
            <a:r>
              <a:rPr lang="en-US" sz="2000" b="1" dirty="0" smtClean="0">
                <a:solidFill>
                  <a:srgbClr val="FF0000"/>
                </a:solidFill>
              </a:rPr>
              <a:t>intersection</a:t>
            </a:r>
            <a:r>
              <a:rPr lang="en-US" sz="2000" b="1" dirty="0" smtClean="0"/>
              <a:t> of  ROC1 and ROC2</a:t>
            </a:r>
            <a:endParaRPr lang="en-US" sz="2000" b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0B13-A1EE-4BFC-8590-A762252D22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Signals and Systems                    Lecture # 13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76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 Region of Convergence (ROC) and its Properties.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222500" y="1066800"/>
          <a:ext cx="4071938" cy="442913"/>
        </p:xfrm>
        <a:graphic>
          <a:graphicData uri="http://schemas.openxmlformats.org/presentationml/2006/ole">
            <p:oleObj spid="_x0000_s60418" name="Equation" r:id="rId3" imgW="1574640" imgH="228600" progId="">
              <p:embed/>
            </p:oleObj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1757363" y="2286000"/>
          <a:ext cx="6354980" cy="1600200"/>
        </p:xfrm>
        <a:graphic>
          <a:graphicData uri="http://schemas.openxmlformats.org/presentationml/2006/ole">
            <p:oleObj spid="_x0000_s60419" name="Equation" r:id="rId4" imgW="2298600" imgH="812520" progId="">
              <p:embed/>
            </p:oleObj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150813" y="5562600"/>
          <a:ext cx="8931275" cy="890588"/>
        </p:xfrm>
        <a:graphic>
          <a:graphicData uri="http://schemas.openxmlformats.org/presentationml/2006/ole">
            <p:oleObj spid="_x0000_s60420" name="Equation" r:id="rId5" imgW="4038480" imgH="419040" progId="">
              <p:embed/>
            </p:oleObj>
          </a:graphicData>
        </a:graphic>
      </p:graphicFrame>
      <p:graphicFrame>
        <p:nvGraphicFramePr>
          <p:cNvPr id="7179" name="Object 11"/>
          <p:cNvGraphicFramePr>
            <a:graphicFrameLocks noChangeAspect="1"/>
          </p:cNvGraphicFramePr>
          <p:nvPr/>
        </p:nvGraphicFramePr>
        <p:xfrm>
          <a:off x="2078037" y="1690687"/>
          <a:ext cx="2265363" cy="442913"/>
        </p:xfrm>
        <a:graphic>
          <a:graphicData uri="http://schemas.openxmlformats.org/presentationml/2006/ole">
            <p:oleObj spid="_x0000_s60421" name="Equation" r:id="rId6" imgW="876240" imgH="228600" progId="">
              <p:embed/>
            </p:oleObj>
          </a:graphicData>
        </a:graphic>
      </p:graphicFrame>
      <p:graphicFrame>
        <p:nvGraphicFramePr>
          <p:cNvPr id="7180" name="Object 12"/>
          <p:cNvGraphicFramePr>
            <a:graphicFrameLocks noChangeAspect="1"/>
          </p:cNvGraphicFramePr>
          <p:nvPr/>
        </p:nvGraphicFramePr>
        <p:xfrm>
          <a:off x="4375150" y="1420812"/>
          <a:ext cx="4616450" cy="865188"/>
        </p:xfrm>
        <a:graphic>
          <a:graphicData uri="http://schemas.openxmlformats.org/presentationml/2006/ole">
            <p:oleObj spid="_x0000_s60422" name="Equation" r:id="rId7" imgW="2031840" imgH="393480" progId="">
              <p:embed/>
            </p:oleObj>
          </a:graphicData>
        </a:graphic>
      </p:graphicFrame>
      <p:graphicFrame>
        <p:nvGraphicFramePr>
          <p:cNvPr id="7181" name="Object 13"/>
          <p:cNvGraphicFramePr>
            <a:graphicFrameLocks noChangeAspect="1"/>
          </p:cNvGraphicFramePr>
          <p:nvPr/>
        </p:nvGraphicFramePr>
        <p:xfrm>
          <a:off x="211137" y="4040188"/>
          <a:ext cx="7637463" cy="836612"/>
        </p:xfrm>
        <a:graphic>
          <a:graphicData uri="http://schemas.openxmlformats.org/presentationml/2006/ole">
            <p:oleObj spid="_x0000_s60423" name="Equation" r:id="rId8" imgW="3454200" imgH="3934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29064</TotalTime>
  <Words>1037</Words>
  <Application>Microsoft Office PowerPoint</Application>
  <PresentationFormat>On-screen Show (4:3)</PresentationFormat>
  <Paragraphs>210</Paragraphs>
  <Slides>31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mrefaey</dc:creator>
  <cp:lastModifiedBy>mrefaey</cp:lastModifiedBy>
  <cp:revision>353</cp:revision>
  <dcterms:created xsi:type="dcterms:W3CDTF">2011-12-22T19:55:26Z</dcterms:created>
  <dcterms:modified xsi:type="dcterms:W3CDTF">2021-12-27T10:21:46Z</dcterms:modified>
</cp:coreProperties>
</file>